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394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520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516" r:id="rId48"/>
    <p:sldId id="517" r:id="rId49"/>
    <p:sldId id="518" r:id="rId50"/>
    <p:sldId id="422" r:id="rId51"/>
    <p:sldId id="472" r:id="rId52"/>
    <p:sldId id="519" r:id="rId53"/>
    <p:sldId id="393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16D"/>
    <a:srgbClr val="FB81B6"/>
    <a:srgbClr val="66360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81" d="100"/>
          <a:sy n="81" d="100"/>
        </p:scale>
        <p:origin x="126" y="19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26-Sep-14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26-Sep-14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4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7694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26-Sep-14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26-Sep-14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sdn.microsoft.com/en-us/library/36b93480.aspx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high-quality-co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74" TargetMode="Externa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1.png"/><Relationship Id="rId4" Type="http://schemas.openxmlformats.org/officeDocument/2006/relationships/image" Target="../media/image4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8062699" cy="1171552"/>
          </a:xfrm>
        </p:spPr>
        <p:txBody>
          <a:bodyPr>
            <a:normAutofit/>
          </a:bodyPr>
          <a:lstStyle/>
          <a:p>
            <a:r>
              <a:rPr lang="en-US" sz="4800" dirty="0"/>
              <a:t>Naming Identifiers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10945"/>
            <a:ext cx="7991941" cy="1846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Naming Variables, Methods, </a:t>
            </a:r>
            <a:r>
              <a:rPr lang="en-US" dirty="0" smtClean="0"/>
              <a:t>Parameters, Properties, Constants</a:t>
            </a:r>
            <a:r>
              <a:rPr lang="en-US" dirty="0"/>
              <a:t>, Classes, </a:t>
            </a:r>
            <a:r>
              <a:rPr lang="en-US" dirty="0" smtClean="0"/>
              <a:t>Interfaces, Etc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2" descr="http://bcsd.k12.ny.us/hamagrael/LMC/12262021582017770699Sephr_Notepad_with_Text_and_Pencil_1.svg.med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094800" y="4054574"/>
            <a:ext cx="2047503" cy="2047503"/>
          </a:xfrm>
          <a:prstGeom prst="roundRect">
            <a:avLst>
              <a:gd name="adj" fmla="val 8875"/>
            </a:avLst>
          </a:prstGeom>
          <a:noFill/>
          <a:effectLst>
            <a:softEdge rad="31750"/>
          </a:effectLst>
        </p:spPr>
      </p:pic>
      <p:pic>
        <p:nvPicPr>
          <p:cNvPr id="14" name="Picture 2" descr="http://www.med.miami.edu/med/images/Guidelines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00" y="4054573"/>
            <a:ext cx="4655965" cy="2047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 the following formats: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[Adjective] + [Noun]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FileSystem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BinaryTreeNode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MathUtils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CheckBox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Calendar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Move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FindUsers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ExtremlyFast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, </a:t>
            </a:r>
            <a:b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</a:b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</a:t>
            </a:r>
            <a:r>
              <a:rPr lang="en-US" sz="2400" noProof="1">
                <a:solidFill>
                  <a:srgbClr val="FB816D"/>
                </a:solidFill>
                <a:cs typeface="Consolas" pitchFamily="49" charset="0"/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Check</a:t>
            </a:r>
            <a:r>
              <a:rPr lang="en-US" sz="2400" noProof="1">
                <a:solidFill>
                  <a:srgbClr val="FB816D"/>
                </a:solidFill>
                <a:cs typeface="Consolas" pitchFamily="49" charset="0"/>
              </a:rPr>
              <a:t>, </a:t>
            </a:r>
            <a:r>
              <a:rPr lang="en-US" sz="24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FastFindInDatabase</a:t>
            </a:r>
            <a:endParaRPr lang="en-US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13" y="127567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sz="3800" dirty="0" smtClean="0"/>
              <a:t>Naming Classes and </a:t>
            </a:r>
            <a:r>
              <a:rPr lang="en-US" sz="3800" dirty="0" smtClean="0"/>
              <a:t>Structures in </a:t>
            </a:r>
            <a:br>
              <a:rPr lang="en-US" sz="3800" dirty="0" smtClean="0"/>
            </a:br>
            <a:r>
              <a:rPr lang="en-US" sz="3800" dirty="0" smtClean="0"/>
              <a:t>C</a:t>
            </a:r>
            <a:r>
              <a:rPr lang="en-US" sz="3800" dirty="0" smtClean="0"/>
              <a:t>#, </a:t>
            </a:r>
            <a:r>
              <a:rPr lang="en-US" sz="3800" dirty="0"/>
              <a:t>JavaScript</a:t>
            </a:r>
            <a:r>
              <a:rPr lang="en-US" sz="3800" dirty="0" smtClean="0"/>
              <a:t>, </a:t>
            </a:r>
            <a:r>
              <a:rPr lang="en-US" sz="3800" dirty="0"/>
              <a:t>Java </a:t>
            </a:r>
            <a:r>
              <a:rPr lang="en-US" sz="3800" dirty="0" smtClean="0"/>
              <a:t>and PHP</a:t>
            </a:r>
            <a:endParaRPr lang="en-US" sz="3800" dirty="0"/>
          </a:p>
        </p:txBody>
      </p:sp>
      <p:pic>
        <p:nvPicPr>
          <p:cNvPr id="162820" name="Picture 4" descr="http://storage.baseclass.net/images/uml_stock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3" y="1524000"/>
            <a:ext cx="3351927" cy="188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1846" y="3981256"/>
            <a:ext cx="990600" cy="74314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1846" y="5715000"/>
            <a:ext cx="1064459" cy="79855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02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Following formats are acceptable:</a:t>
            </a:r>
          </a:p>
          <a:p>
            <a:pPr lvl="1"/>
            <a:r>
              <a:rPr lang="en-US" dirty="0" smtClean="0"/>
              <a:t>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' + [Verb] + 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able</a:t>
            </a:r>
            <a:r>
              <a:rPr lang="en-US" dirty="0" smtClean="0"/>
              <a:t>'</a:t>
            </a:r>
          </a:p>
          <a:p>
            <a:pPr lvl="1"/>
            <a:r>
              <a:rPr lang="en-US" dirty="0" smtClean="0"/>
              <a:t>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' + [Noun], 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' + [Adjective] + [Noun]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IFormattable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IDataReader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 IList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IHttpModule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 ICommandExecutor</a:t>
            </a:r>
          </a:p>
          <a:p>
            <a:r>
              <a:rPr lang="en-US" dirty="0" smtClean="0"/>
              <a:t>Incorrect examples:</a:t>
            </a:r>
          </a:p>
          <a:p>
            <a:pPr lvl="1"/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iFindUsers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IFast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IMemoryOptimize</a:t>
            </a:r>
            <a:r>
              <a:rPr lang="en-US" noProof="1" smtClean="0">
                <a:solidFill>
                  <a:srgbClr val="FB816D"/>
                </a:solidFill>
              </a:rPr>
              <a:t>,</a:t>
            </a:r>
            <a:br>
              <a:rPr lang="en-US" noProof="1" smtClean="0">
                <a:solidFill>
                  <a:srgbClr val="FB816D"/>
                </a:solidFill>
              </a:rPr>
            </a:b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Optimizer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FastFindInDatabase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CheckBox</a:t>
            </a:r>
            <a:endParaRPr lang="en-US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Interfaces </a:t>
            </a:r>
            <a:r>
              <a:rPr lang="en-US" dirty="0" smtClean="0"/>
              <a:t>in C#</a:t>
            </a:r>
            <a:endParaRPr lang="en-US" dirty="0"/>
          </a:p>
        </p:txBody>
      </p:sp>
      <p:pic>
        <p:nvPicPr>
          <p:cNvPr id="161794" name="Picture 2" descr="http://www.rowtroniq.co.za/intervalinterfa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34" y="1143001"/>
            <a:ext cx="1576271" cy="1149401"/>
          </a:xfrm>
          <a:prstGeom prst="roundRect">
            <a:avLst>
              <a:gd name="adj" fmla="val 274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2634" y="378268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7775" y="54864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Following formats are acceptable: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[Verb] + 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able</a:t>
            </a:r>
            <a:r>
              <a:rPr lang="en-US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[Noun], [Adjective] + [Noun]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Serializable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Enumerable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Comparable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Runnable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CharSequence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OutputStream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FindUsers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Run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Inumber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OPTIMIZER</a:t>
            </a:r>
            <a:r>
              <a:rPr lang="en-US" sz="2800" noProof="1">
                <a:solidFill>
                  <a:srgbClr val="FB816D"/>
                </a:solidFill>
                <a:cs typeface="Consolas" pitchFamily="49" charset="0"/>
              </a:rPr>
              <a:t>,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IMemoryOptimize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FastFindInDatabase</a:t>
            </a:r>
            <a:r>
              <a:rPr lang="en-US" noProof="1" smtClean="0">
                <a:solidFill>
                  <a:srgbClr val="FB816D"/>
                </a:solidFill>
                <a:latin typeface="+mj-lt"/>
                <a:cs typeface="Consolas" pitchFamily="49" charset="0"/>
              </a:rPr>
              <a:t> </a:t>
            </a:r>
            <a:endParaRPr lang="en-US" dirty="0">
              <a:solidFill>
                <a:srgbClr val="FB816D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Interfaces </a:t>
            </a:r>
            <a:r>
              <a:rPr lang="en-US" dirty="0" smtClean="0"/>
              <a:t>in </a:t>
            </a:r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1026" name="Picture 2" descr="http://www.cardiocommand.com/images/products/cardiology/0406-0_InterfaceCab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251" y="1752600"/>
            <a:ext cx="2561986" cy="1422272"/>
          </a:xfrm>
          <a:prstGeom prst="roundRect">
            <a:avLst>
              <a:gd name="adj" fmla="val 274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4531" y="57912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3745" y="392933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2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Following formats are acceptable:</a:t>
            </a:r>
          </a:p>
          <a:p>
            <a:pPr lvl="1"/>
            <a:r>
              <a:rPr lang="en-US" dirty="0" smtClean="0"/>
              <a:t>[Noun] + 'Interface', [Adjective] + [Noun] + 'Interface'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PersonInterface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MonitorInterface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PhoneInterface, OptimizerInterface</a:t>
            </a:r>
            <a:endParaRPr lang="en-US" noProof="1" smtClean="0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/>
              <a:t>Incorrect examples:</a:t>
            </a:r>
          </a:p>
          <a:p>
            <a:pPr lvl="1"/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iPersonInterface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IMonitor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phoneInterface</a:t>
            </a:r>
            <a:r>
              <a:rPr lang="en-US" noProof="1" smtClean="0">
                <a:solidFill>
                  <a:srgbClr val="FB816D"/>
                </a:solidFill>
              </a:rPr>
              <a:t>,</a:t>
            </a:r>
            <a:r>
              <a:rPr lang="en-US" noProof="1" smtClean="0">
                <a:solidFill>
                  <a:srgbClr val="FB816D"/>
                </a:solidFill>
              </a:rPr>
              <a:t/>
            </a:r>
            <a:br>
              <a:rPr lang="en-US" noProof="1" smtClean="0">
                <a:solidFill>
                  <a:srgbClr val="FB816D"/>
                </a:solidFill>
              </a:rPr>
            </a:br>
            <a:r>
              <a:rPr lang="en-US" noProof="1" smtClean="0">
                <a:solidFill>
                  <a:srgbClr val="FB816D"/>
                </a:solidFill>
              </a:rPr>
              <a:t>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Optimizer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Optimizer_Interface</a:t>
            </a:r>
            <a:endParaRPr lang="en-US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Interfaces </a:t>
            </a:r>
            <a:r>
              <a:rPr lang="en-US" dirty="0" smtClean="0"/>
              <a:t>in PHP</a:t>
            </a:r>
            <a:endParaRPr lang="en-US" dirty="0"/>
          </a:p>
        </p:txBody>
      </p:sp>
      <p:pic>
        <p:nvPicPr>
          <p:cNvPr id="161794" name="Picture 2" descr="http://www.rowtroniq.co.za/intervalinterfa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34" y="1143001"/>
            <a:ext cx="1576271" cy="1149401"/>
          </a:xfrm>
          <a:prstGeom prst="roundRect">
            <a:avLst>
              <a:gd name="adj" fmla="val 274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2634" y="378268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7775" y="54864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Several formats are acceptable: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 or [Verb] or [Adjective]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same style for all members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Day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{ Monday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Tuesday,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Wednesday,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 }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AppState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{ Running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Finished,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 }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/>
            </a:r>
            <a:b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WindowState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{ Normal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Maximized,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 }</a:t>
            </a:r>
            <a:endParaRPr lang="en-US" sz="2800" noProof="1" smtClean="0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 Color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{red,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green,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blue,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white}</a:t>
            </a:r>
            <a:r>
              <a:rPr lang="en-US" sz="2800" noProof="1" smtClean="0">
                <a:solidFill>
                  <a:srgbClr val="FB816D"/>
                </a:solidFill>
              </a:rPr>
              <a:t>,</a:t>
            </a:r>
            <a:br>
              <a:rPr lang="en-US" sz="2800" noProof="1" smtClean="0">
                <a:solidFill>
                  <a:srgbClr val="FB816D"/>
                </a:solidFill>
              </a:rPr>
            </a:b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 PAGE_FORMAT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{A4,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A5,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A3,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LEGAL,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…}</a:t>
            </a:r>
            <a:endParaRPr lang="en-US" sz="2800" dirty="0" smtClean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Enumerations in C# </a:t>
            </a:r>
            <a:endParaRPr lang="en-US" dirty="0"/>
          </a:p>
        </p:txBody>
      </p:sp>
      <p:pic>
        <p:nvPicPr>
          <p:cNvPr id="160769" name="Picture 1" descr="C:\Trash\nature-small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19" y="990600"/>
            <a:ext cx="2640912" cy="1584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1012" y="38100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798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Several formats are acceptable: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[Noun] or [Verb] or [Adjective]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the enumeration and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CAPITALS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its members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Suit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{CLUBS,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DIAMONDS,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HEARTS, SPADES}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br>
              <a:rPr lang="en-US" sz="2800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enum Color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{RED,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GREEN,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BLUE,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…}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{red,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green,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blue,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white}</a:t>
            </a:r>
            <a:r>
              <a:rPr lang="en-US" sz="2800" noProof="1" smtClean="0">
                <a:solidFill>
                  <a:srgbClr val="FB816D"/>
                </a:solidFill>
              </a:rPr>
              <a:t>,</a:t>
            </a:r>
            <a:br>
              <a:rPr lang="en-US" sz="2800" noProof="1" smtClean="0">
                <a:solidFill>
                  <a:srgbClr val="FB816D"/>
                </a:solidFill>
              </a:rPr>
            </a:b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enum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PAGE_FORMAT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{A4,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A5,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A3,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LEGAL,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…}</a:t>
            </a:r>
            <a:endParaRPr lang="en-US" sz="2800" dirty="0" smtClean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Naming Enumerations in Java and JS</a:t>
            </a:r>
            <a:endParaRPr lang="en-US" dirty="0"/>
          </a:p>
        </p:txBody>
      </p:sp>
      <p:pic>
        <p:nvPicPr>
          <p:cNvPr id="47106" name="Picture 2" descr="http://www.javalobby.org/articles/ultimate-image/duk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350" y="1600200"/>
            <a:ext cx="1683034" cy="1295400"/>
          </a:xfrm>
          <a:prstGeom prst="roundRect">
            <a:avLst>
              <a:gd name="adj" fmla="val 365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40386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2244" y="569112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'Attribute</a:t>
            </a:r>
            <a:r>
              <a:rPr lang="en-US" dirty="0" smtClean="0"/>
              <a:t>'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WebServiceAttribute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WebService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Collection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'Collection</a:t>
            </a:r>
            <a:r>
              <a:rPr lang="en-US" dirty="0" smtClean="0"/>
              <a:t>'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StringsCollection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ListOfStrings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Special </a:t>
            </a:r>
            <a:r>
              <a:rPr lang="en-US" dirty="0"/>
              <a:t>Classes C#</a:t>
            </a:r>
          </a:p>
        </p:txBody>
      </p:sp>
      <p:pic>
        <p:nvPicPr>
          <p:cNvPr id="159746" name="Picture 2" descr="http://architecture.myninjaplease.com/wp-content/uploads/2007/01/strange-homes-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045" y="1371600"/>
            <a:ext cx="2640912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08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'Exception</a:t>
            </a:r>
            <a:r>
              <a:rPr lang="en-US" dirty="0" smtClean="0"/>
              <a:t>'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informative name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FileNotFoundException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FileNotFoundError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Delegate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'Delegate</a:t>
            </a:r>
            <a:r>
              <a:rPr lang="en-US" dirty="0" smtClean="0"/>
              <a:t>' or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'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EventHandler</a:t>
            </a:r>
            <a:r>
              <a:rPr lang="en-US" dirty="0" smtClean="0"/>
              <a:t>' as suffix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DownloadFinishedDelegate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WakeUpNotification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Special Classes C# (2)</a:t>
            </a:r>
            <a:endParaRPr lang="en-US" dirty="0"/>
          </a:p>
        </p:txBody>
      </p:sp>
      <p:pic>
        <p:nvPicPr>
          <p:cNvPr id="158721" name="Picture 1" descr="C:\Trash\exception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330" y="1231075"/>
            <a:ext cx="2403907" cy="1352550"/>
          </a:xfrm>
          <a:prstGeom prst="roundRect">
            <a:avLst>
              <a:gd name="adj" fmla="val 9998"/>
            </a:avLst>
          </a:prstGeom>
          <a:ln>
            <a:solidFill>
              <a:schemeClr val="accent3">
                <a:lumMod val="60000"/>
                <a:lumOff val="40000"/>
                <a:alpha val="5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234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</a:t>
            </a:r>
            <a:r>
              <a:rPr lang="en-US" dirty="0" smtClean="0"/>
              <a:t> could be the name of a class / struct / interface / </a:t>
            </a:r>
            <a:r>
              <a:rPr lang="en-US" noProof="1" smtClean="0"/>
              <a:t>enum</a:t>
            </a:r>
            <a:r>
              <a:rPr lang="en-US" dirty="0" smtClean="0"/>
              <a:t> / delegate?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name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 long as 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Don't abbreviate the names if this</a:t>
            </a:r>
            <a:br>
              <a:rPr lang="en-US" dirty="0" smtClean="0"/>
            </a:br>
            <a:r>
              <a:rPr lang="en-US" dirty="0" smtClean="0"/>
              <a:t>could make them unclear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FileNotFoundException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CustomerSupportNotificationService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 </a:t>
            </a:r>
            <a:br>
              <a:rPr lang="en-US" dirty="0" smtClean="0"/>
            </a:b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FNFException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CustSuppNotifSrvc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Length of Class Names</a:t>
            </a:r>
            <a:endParaRPr lang="en-US" dirty="0"/>
          </a:p>
        </p:txBody>
      </p:sp>
      <p:pic>
        <p:nvPicPr>
          <p:cNvPr id="157698" name="Picture 2" descr="http://crb.hu/images/nagyker/szabas/cm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273" y="2514600"/>
            <a:ext cx="2544684" cy="129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700" y="4343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57343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Namespaces naming guidelines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Following formats are acceptable: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Company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Product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…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Product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Microsoft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.WinControls.GridView</a:t>
            </a:r>
            <a:endParaRPr lang="en-US" noProof="1" smtClean="0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Microsoft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_WinControlsGridView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Namespaces in C# and PHP</a:t>
            </a:r>
            <a:endParaRPr lang="en-US" dirty="0"/>
          </a:p>
        </p:txBody>
      </p:sp>
      <p:pic>
        <p:nvPicPr>
          <p:cNvPr id="156675" name="Picture 3" descr="C:\Trash\galax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08" y="967596"/>
            <a:ext cx="3068042" cy="17952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602" name="Picture 2" descr="http://adamant.typepad.com/photos/uncategorized/2007/10/21/planet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40000"/>
              </a:clrFrom>
              <a:clrTo>
                <a:srgbClr val="04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3048000"/>
            <a:ext cx="2358199" cy="1400174"/>
          </a:xfrm>
          <a:prstGeom prst="roundRect">
            <a:avLst>
              <a:gd name="adj" fmla="val 25996"/>
            </a:avLst>
          </a:prstGeom>
          <a:noFill/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5689" y="4538932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4812" y="57912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5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buFont typeface="+mj-lt"/>
              <a:buAutoNum type="arabicPeriod"/>
            </a:pPr>
            <a:r>
              <a:rPr lang="en-US" dirty="0" smtClean="0"/>
              <a:t>General Naming Guidelines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Naming Classes / Types / Applications</a:t>
            </a:r>
          </a:p>
          <a:p>
            <a:pPr marL="622300" lvl="1" indent="-274638"/>
            <a:r>
              <a:rPr lang="en-US" dirty="0" smtClean="0"/>
              <a:t>Naming Classes, Interfaces, Types, Delegates, Enumerations, Namespaces, Files, Folders, Assemblies, Applications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Naming Methods and Method Parameters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Naming Variables and Constants</a:t>
            </a:r>
          </a:p>
          <a:p>
            <a:pPr marL="452438" indent="-452438">
              <a:buFont typeface="+mj-lt"/>
              <a:buAutoNum type="arabicPeriod"/>
            </a:pPr>
            <a:r>
              <a:rPr lang="en-US" dirty="0" smtClean="0"/>
              <a:t>Other Naming Guidelines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733800"/>
            <a:ext cx="2651122" cy="26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2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Packages naming guidelines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camelCase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Following formats are acceptable: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company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com.apple.quicktime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hibernate.core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IBM.DB2.Data</a:t>
            </a:r>
            <a:r>
              <a:rPr lang="en-US" sz="2900" dirty="0" smtClean="0">
                <a:solidFill>
                  <a:srgbClr val="FB816D"/>
                </a:solidFill>
              </a:rPr>
              <a:t>, </a:t>
            </a: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ibm.db2_data</a:t>
            </a:r>
            <a:r>
              <a:rPr lang="en-US" sz="2900" dirty="0" smtClean="0">
                <a:solidFill>
                  <a:srgbClr val="FB816D"/>
                </a:solidFill>
              </a:rPr>
              <a:t>, </a:t>
            </a: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Tetris.UI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Naming Java Packages / JS Namespaces</a:t>
            </a:r>
            <a:endParaRPr lang="en-US" dirty="0"/>
          </a:p>
        </p:txBody>
      </p:sp>
      <p:pic>
        <p:nvPicPr>
          <p:cNvPr id="49154" name="Picture 2" descr="http://www.clker.com/cliparts/e/4/3/7/1194985850869704712package_frederic_moser_01.svg.hi.png"/>
          <p:cNvPicPr>
            <a:picLocks noChangeAspect="1" noChangeArrowheads="1"/>
          </p:cNvPicPr>
          <p:nvPr/>
        </p:nvPicPr>
        <p:blipFill>
          <a:blip r:embed="rId2" cstate="print">
            <a:lum bright="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26" y="1524000"/>
            <a:ext cx="2288416" cy="144780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58891" y="4495800"/>
            <a:ext cx="1200415" cy="90054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265" y="57912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6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Project folders' names should follow the project namespaces / packages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apple</a:t>
            </a:r>
          </a:p>
          <a:p>
            <a:pPr lvl="3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quicktime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com.apple.quicktime…</a:t>
            </a:r>
            <a:endParaRPr lang="en-US" noProof="1" smtClean="0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com_apple_quicktime</a:t>
            </a:r>
            <a:r>
              <a:rPr lang="en-US" sz="2900" dirty="0" smtClean="0">
                <a:solidFill>
                  <a:srgbClr val="FB816D"/>
                </a:solidFill>
              </a:rPr>
              <a:t>, </a:t>
            </a: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quicktime.src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Project Folders</a:t>
            </a:r>
            <a:endParaRPr lang="en-US" dirty="0"/>
          </a:p>
        </p:txBody>
      </p:sp>
      <p:pic>
        <p:nvPicPr>
          <p:cNvPr id="55298" name="Picture 2" descr="C:\Trash\fold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3" y="2135984"/>
            <a:ext cx="3406873" cy="2436016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4879" y="4724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5665" y="5993202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5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Files with source code should have names matching their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File containing a class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Student</a:t>
            </a:r>
            <a:r>
              <a:rPr lang="en-US" dirty="0" smtClean="0"/>
              <a:t> should be names 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Student.cs</a:t>
            </a:r>
            <a:r>
              <a:rPr lang="en-US" dirty="0" smtClean="0"/>
              <a:t> /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tudent.java/Student.php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StudentDAO.cs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Constants.java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CryptographyAlgorithms.cs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Program.cs</a:t>
            </a:r>
            <a:r>
              <a:rPr lang="en-US" sz="2900" dirty="0" smtClean="0">
                <a:solidFill>
                  <a:srgbClr val="FB816D"/>
                </a:solidFill>
              </a:rPr>
              <a:t>, </a:t>
            </a: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SourceCode.java</a:t>
            </a:r>
            <a:r>
              <a:rPr lang="en-US" sz="2900" dirty="0" smtClean="0">
                <a:solidFill>
                  <a:srgbClr val="FB816D"/>
                </a:solidFill>
              </a:rPr>
              <a:t>, </a:t>
            </a: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_d2.cs</a:t>
            </a:r>
            <a:r>
              <a:rPr lang="en-US" sz="2900" dirty="0" smtClean="0">
                <a:solidFill>
                  <a:srgbClr val="FB816D"/>
                </a:solidFill>
              </a:rPr>
              <a:t>,</a:t>
            </a:r>
            <a:br>
              <a:rPr lang="en-US" sz="2900" dirty="0" smtClean="0">
                <a:solidFill>
                  <a:srgbClr val="FB816D"/>
                </a:solidFill>
              </a:rPr>
            </a:br>
            <a:r>
              <a:rPr lang="en-US" sz="2900" dirty="0" smtClean="0">
                <a:solidFill>
                  <a:srgbClr val="FB816D"/>
                </a:solidFill>
              </a:rPr>
              <a:t> </a:t>
            </a: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WebApplication1.jsp</a:t>
            </a:r>
            <a:r>
              <a:rPr lang="en-US" sz="2900" dirty="0" smtClean="0">
                <a:solidFill>
                  <a:srgbClr val="FB816D"/>
                </a:solidFill>
              </a:rPr>
              <a:t>, </a:t>
            </a: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Page1.aspx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Files in C#, Java and PHP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5885" y="393077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701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8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small letters and hyphens </a:t>
            </a:r>
            <a:r>
              <a:rPr lang="en-US" dirty="0"/>
              <a:t>for JavaScript file </a:t>
            </a:r>
            <a:r>
              <a:rPr lang="en-US" dirty="0" smtClean="0"/>
              <a:t>names (+ optionally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.min</a:t>
            </a:r>
            <a:r>
              <a:rPr lang="en-US" dirty="0" smtClean="0"/>
              <a:t> + version)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Put a single library / component in a single file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jquery-1.8.2.min.js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widgets.js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      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scriptaculous.js</a:t>
            </a:r>
            <a:endParaRPr lang="en-US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jQuery_classes.js</a:t>
            </a:r>
            <a:r>
              <a:rPr lang="en-US" sz="2900" dirty="0" smtClean="0">
                <a:solidFill>
                  <a:srgbClr val="FB816D"/>
                </a:solidFill>
              </a:rPr>
              <a:t>, </a:t>
            </a:r>
            <a:r>
              <a:rPr lang="en-US" sz="2900" dirty="0" smtClean="0">
                <a:solidFill>
                  <a:srgbClr val="FB816D"/>
                </a:solidFill>
              </a:rPr>
              <a:t>Widgets.js,</a:t>
            </a:r>
            <a:r>
              <a:rPr lang="en-US" sz="2900" dirty="0" smtClean="0">
                <a:solidFill>
                  <a:srgbClr val="FB816D"/>
                </a:solidFill>
              </a:rPr>
              <a:t/>
            </a:r>
            <a:br>
              <a:rPr lang="en-US" sz="2900" dirty="0" smtClean="0">
                <a:solidFill>
                  <a:srgbClr val="FB816D"/>
                </a:solidFill>
              </a:rPr>
            </a:b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MyAjax.Library.js</a:t>
            </a:r>
            <a:r>
              <a:rPr lang="en-US" sz="2900" dirty="0" smtClean="0">
                <a:solidFill>
                  <a:srgbClr val="FB816D"/>
                </a:solidFill>
              </a:rPr>
              <a:t>, </a:t>
            </a:r>
            <a:r>
              <a:rPr lang="en-US" sz="29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jQuery-1.8.2.js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Files in JavaScript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2076" y="381508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3648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myapp.invoice.js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.NET assembly names should follow the root namespace in its class hierarchy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Oracle.DataAccess.dll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Interop.CAPICOM.dll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Microsoft.WinControls.GridView.dll</a:t>
            </a:r>
            <a:endParaRPr lang="en-US" noProof="1" smtClean="0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OracleDataAccess.dll</a:t>
            </a:r>
            <a:endParaRPr lang="en-US" dirty="0">
              <a:solidFill>
                <a:srgbClr val="FB816D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Microsoft_WinControlsGrid_View.dll</a:t>
            </a:r>
            <a:endParaRPr lang="en-US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</a:t>
            </a:r>
            <a:r>
              <a:rPr lang="en-US" smtClean="0"/>
              <a:t>.NET Assemblies</a:t>
            </a:r>
            <a:endParaRPr lang="en-US" dirty="0"/>
          </a:p>
        </p:txBody>
      </p:sp>
      <p:pic>
        <p:nvPicPr>
          <p:cNvPr id="155650" name="Picture 2" descr="http://www.xtek.com/europe/media/new-assembl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898" y="1981200"/>
            <a:ext cx="2437765" cy="1371600"/>
          </a:xfrm>
          <a:prstGeom prst="roundRect">
            <a:avLst>
              <a:gd name="adj" fmla="val 139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5412" y="3200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4065" y="54864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41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JAR files names should consist of single word or several words separated by hyphen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contain version information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xalan25.jar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ant-apache-log4j.jar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Ant.Apache.Log4J.jar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Oracle.JDBC.Drivers.jar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JAR Files </a:t>
            </a:r>
            <a:r>
              <a:rPr lang="en-US" smtClean="0"/>
              <a:t>in Java</a:t>
            </a:r>
            <a:endParaRPr lang="en-US" dirty="0"/>
          </a:p>
        </p:txBody>
      </p:sp>
      <p:pic>
        <p:nvPicPr>
          <p:cNvPr id="50178" name="Picture 2" descr="http://gadgets.multiplayer.ro/wp-content/uploads/2007/11/sun_moon_jar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24310" y="2743200"/>
            <a:ext cx="3700775" cy="354673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3713" y="35052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7001" y="54483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Applications should be named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[Noun] or [Adjective] + [Noun]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BlogEngine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NewsAggregatorSerivice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ConsoleApplication4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WebSite2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zadacha_14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online_shop_temp2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Applications</a:t>
            </a:r>
            <a:endParaRPr lang="en-US" dirty="0"/>
          </a:p>
        </p:txBody>
      </p:sp>
      <p:pic>
        <p:nvPicPr>
          <p:cNvPr id="53250" name="Picture 2" descr="http://www.aha-soft.com/images/application-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4634" r="-2994" b="-1945"/>
          <a:stretch>
            <a:fillRect/>
          </a:stretch>
        </p:blipFill>
        <p:spPr bwMode="auto">
          <a:xfrm>
            <a:off x="7999412" y="1752600"/>
            <a:ext cx="3789134" cy="1676400"/>
          </a:xfrm>
          <a:prstGeom prst="roundRect">
            <a:avLst>
              <a:gd name="adj" fmla="val 6347"/>
            </a:avLst>
          </a:prstGeom>
          <a:solidFill>
            <a:srgbClr val="FFFFFF"/>
          </a:solidFill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9240" y="361696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812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2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launchlab.co.uk/manager/tinymce/jscripts/tiny_mce/plugins/imagemanager/files/keyboard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39" y="1045029"/>
            <a:ext cx="5484971" cy="2939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653" y="4714502"/>
            <a:ext cx="10969943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Naming Methods/Functions and Parameters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8273841">
            <a:off x="3365072" y="1522088"/>
            <a:ext cx="1421514" cy="452706"/>
          </a:xfrm>
          <a:prstGeom prst="rect">
            <a:avLst/>
          </a:prstGeom>
          <a:noFill/>
        </p:spPr>
        <p:txBody>
          <a:bodyPr wrap="none" rtlCol="0">
            <a:prstTxWarp prst="textCanUp">
              <a:avLst/>
            </a:prstTxWarp>
            <a:spAutoFit/>
          </a:bodyPr>
          <a:lstStyle/>
          <a:p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Methods</a:t>
            </a: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 rot="20647986">
            <a:off x="5624029" y="3054679"/>
            <a:ext cx="3065254" cy="384800"/>
          </a:xfrm>
          <a:prstGeom prst="rect">
            <a:avLst/>
          </a:prstGeom>
          <a:noFill/>
        </p:spPr>
        <p:txBody>
          <a:bodyPr wrap="none" rtlCol="0">
            <a:prstTxWarp prst="textCanUp">
              <a:avLst/>
            </a:prstTxWarp>
            <a:spAutoFit/>
          </a:bodyPr>
          <a:lstStyle/>
          <a:p>
            <a:r>
              <a:rPr lang="en-US" sz="3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Parameters</a:t>
            </a: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794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Methods naming guidelines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 smtClean="0"/>
              <a:t> method names</a:t>
            </a:r>
          </a:p>
          <a:p>
            <a:pPr lvl="1"/>
            <a:r>
              <a:rPr lang="en-US" dirty="0" smtClean="0"/>
              <a:t>Method names should answer the question: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If you cannot find a good name for a method, think about whether it 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intent</a:t>
            </a:r>
          </a:p>
          <a:p>
            <a:r>
              <a:rPr lang="en-US" dirty="0" smtClean="0"/>
              <a:t>Examples: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Sinus</a:t>
            </a:r>
          </a:p>
          <a:p>
            <a:r>
              <a:rPr lang="en-US" dirty="0" smtClean="0"/>
              <a:t>Incorrect examples: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Methods</a:t>
            </a:r>
            <a:endParaRPr lang="en-US" dirty="0"/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898" y="914400"/>
            <a:ext cx="2539339" cy="129540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566" y="4648200"/>
            <a:ext cx="711015" cy="5334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6567" y="5867400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4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noProof="1" smtClean="0"/>
              <a:t>Use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dirty="0" smtClean="0"/>
              <a:t> 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 (C#):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LoadSettings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 </a:t>
            </a:r>
            <a:r>
              <a:rPr lang="en-US" dirty="0" smtClean="0"/>
              <a:t>(JS/PHP/Java):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loadSettings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Prefer the following formats: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[Verb], [Verb] + [Noun],</a:t>
            </a:r>
            <a:br>
              <a:rPr lang="en-US" dirty="0" smtClean="0"/>
            </a:br>
            <a:r>
              <a:rPr lang="en-US" dirty="0" smtClean="0"/>
              <a:t>[Verb] + [Adjective] + [Noun]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Examples: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Show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LoadSettingsFile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br>
              <a:rPr lang="en-US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FindNodeByPattern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oString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rintList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Incorrect examples: </a:t>
            </a:r>
            <a:r>
              <a:rPr lang="en-US" noProof="1" smtClean="0">
                <a:solidFill>
                  <a:srgbClr val="FB816D"/>
                </a:solidFill>
              </a:rPr>
              <a:t>Student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</a:rPr>
              <a:t>Generator</a:t>
            </a:r>
            <a:r>
              <a:rPr lang="en-US" dirty="0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</a:rPr>
              <a:t>c</a:t>
            </a:r>
            <a:r>
              <a:rPr lang="en-US" noProof="1" smtClean="0">
                <a:solidFill>
                  <a:srgbClr val="FB816D"/>
                </a:solidFill>
              </a:rPr>
              <a:t>ounter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</a:rPr>
              <a:t>White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</a:rPr>
              <a:t>Approximation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</a:rPr>
              <a:t>m</a:t>
            </a:r>
            <a:r>
              <a:rPr lang="en-US" noProof="1" smtClean="0">
                <a:solidFill>
                  <a:srgbClr val="FB816D"/>
                </a:solidFill>
              </a:rPr>
              <a:t>athUtils</a:t>
            </a:r>
            <a:endParaRPr lang="en-US" noProof="1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Methods (2)</a:t>
            </a:r>
            <a:endParaRPr lang="en-US" dirty="0"/>
          </a:p>
        </p:txBody>
      </p:sp>
      <p:pic>
        <p:nvPicPr>
          <p:cNvPr id="153602" name="Picture 2" descr="http://static.flickr.com/172/462175736_b688c0ffcf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3" y="3124200"/>
            <a:ext cx="1929897" cy="1085850"/>
          </a:xfrm>
          <a:prstGeom prst="rect">
            <a:avLst/>
          </a:prstGeom>
          <a:noFill/>
          <a:ln w="3175">
            <a:solidFill>
              <a:schemeClr val="accent5">
                <a:lumMod val="20000"/>
                <a:lumOff val="80000"/>
              </a:schemeClr>
            </a:solidFill>
          </a:ln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8928" y="1879601"/>
            <a:ext cx="1015735" cy="7620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48940" y="5740401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8107" y="4712321"/>
            <a:ext cx="946362" cy="709957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Naming Guidelines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11408" y="1143000"/>
            <a:ext cx="5122343" cy="3295650"/>
            <a:chOff x="2634242" y="1143000"/>
            <a:chExt cx="3842758" cy="3295650"/>
          </a:xfrm>
        </p:grpSpPr>
        <p:pic>
          <p:nvPicPr>
            <p:cNvPr id="36866" name="Picture 2" descr="http://4everydaylife.files.wordpress.com/2009/01/guidelines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242" y="1143000"/>
              <a:ext cx="3842758" cy="3295650"/>
            </a:xfrm>
            <a:prstGeom prst="roundRect">
              <a:avLst>
                <a:gd name="adj" fmla="val 463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9000" dist="5000" dir="5400000" sy="-100000" algn="bl" rotWithShape="0"/>
            </a:effectLst>
          </p:spPr>
        </p:pic>
        <p:sp>
          <p:nvSpPr>
            <p:cNvPr id="3" name="TextBox 2"/>
            <p:cNvSpPr txBox="1"/>
            <p:nvPr/>
          </p:nvSpPr>
          <p:spPr>
            <a:xfrm rot="18273841">
              <a:off x="2632282" y="1723080"/>
              <a:ext cx="1600118" cy="584775"/>
            </a:xfrm>
            <a:prstGeom prst="rect">
              <a:avLst/>
            </a:prstGeom>
            <a:noFill/>
          </p:spPr>
          <p:txBody>
            <a:bodyPr wrap="none" rtlCol="0">
              <a:prstTxWarp prst="textCanUp">
                <a:avLst/>
              </a:prstTxWarp>
              <a:spAutoFit/>
            </a:bodyPr>
            <a:lstStyle/>
            <a:p>
              <a:r>
                <a:rPr lang="en-US" sz="32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Naming</a:t>
              </a:r>
              <a:endPara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3257064">
              <a:off x="4603687" y="1988194"/>
              <a:ext cx="1979372" cy="409032"/>
            </a:xfrm>
            <a:prstGeom prst="rect">
              <a:avLst/>
            </a:prstGeom>
            <a:noFill/>
          </p:spPr>
          <p:txBody>
            <a:bodyPr wrap="none" rtlCol="0">
              <a:prstTxWarp prst="textCanUp">
                <a:avLst/>
              </a:prstTxWarp>
              <a:spAutoFit/>
            </a:bodyPr>
            <a:lstStyle/>
            <a:p>
              <a:r>
                <a:rPr lang="en-US" sz="32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Guidelines</a:t>
              </a:r>
              <a:endPara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9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Methods returning values should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describe the returned value</a:t>
            </a:r>
          </a:p>
          <a:p>
            <a:r>
              <a:rPr lang="en-US" sz="3000" dirty="0" smtClean="0"/>
              <a:t>Examples:</a:t>
            </a:r>
          </a:p>
          <a:p>
            <a:pPr lvl="1"/>
            <a:r>
              <a:rPr lang="en-US" sz="28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ConvertMetersToInches</a:t>
            </a:r>
            <a:r>
              <a:rPr lang="en-US" sz="2800" dirty="0"/>
              <a:t>,</a:t>
            </a:r>
            <a:br>
              <a:rPr lang="en-US" sz="2800" dirty="0"/>
            </a:br>
            <a:r>
              <a:rPr lang="en-US" sz="2800" dirty="0"/>
              <a:t>not </a:t>
            </a:r>
            <a:r>
              <a:rPr lang="en-US" sz="2800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MetersInches</a:t>
            </a:r>
            <a:r>
              <a:rPr lang="en-US" sz="2800" dirty="0">
                <a:solidFill>
                  <a:srgbClr val="FB816D"/>
                </a:solidFill>
              </a:rPr>
              <a:t> </a:t>
            </a:r>
            <a:r>
              <a:rPr lang="en-US" sz="2800" dirty="0"/>
              <a:t>or </a:t>
            </a:r>
            <a:r>
              <a:rPr lang="en-US" sz="2800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</a:t>
            </a:r>
            <a:r>
              <a:rPr lang="en-US" sz="2800" dirty="0">
                <a:solidFill>
                  <a:srgbClr val="FB816D"/>
                </a:solidFill>
              </a:rPr>
              <a:t> </a:t>
            </a:r>
            <a:r>
              <a:rPr lang="en-US" sz="2800" dirty="0"/>
              <a:t>or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ConvertUnit</a:t>
            </a:r>
          </a:p>
          <a:p>
            <a:pPr lvl="1"/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Meters2Inches</a:t>
            </a:r>
            <a:r>
              <a:rPr lang="en-US" sz="2800" dirty="0"/>
              <a:t> is still </a:t>
            </a:r>
            <a:r>
              <a:rPr lang="en-US" sz="2800" dirty="0" smtClean="0"/>
              <a:t>acceptable</a:t>
            </a:r>
          </a:p>
          <a:p>
            <a:pPr lvl="1"/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CalculateSinus</a:t>
            </a:r>
            <a:r>
              <a:rPr lang="en-US" sz="2800" dirty="0"/>
              <a:t> is good but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Sinus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dirty="0"/>
              <a:t>is still </a:t>
            </a:r>
            <a:r>
              <a:rPr lang="en-US" sz="2800" dirty="0" smtClean="0"/>
              <a:t>acceptable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Ensure that the unit of measure is </a:t>
            </a:r>
            <a:r>
              <a:rPr lang="en-US" dirty="0" smtClean="0"/>
              <a:t>obvious</a:t>
            </a:r>
            <a:endParaRPr lang="en-US" sz="3000" dirty="0" smtClean="0"/>
          </a:p>
          <a:p>
            <a:pPr lvl="1"/>
            <a:r>
              <a:rPr lang="en-US" sz="2800" dirty="0"/>
              <a:t>Prefer </a:t>
            </a:r>
            <a:r>
              <a:rPr lang="en-US" sz="28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MeasureFontInPixels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dirty="0"/>
              <a:t>to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MeasureFont</a:t>
            </a:r>
            <a:endParaRPr lang="en-US" sz="2800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Returning a Value</a:t>
            </a:r>
            <a:endParaRPr lang="en-US" dirty="0"/>
          </a:p>
        </p:txBody>
      </p:sp>
      <p:pic>
        <p:nvPicPr>
          <p:cNvPr id="152578" name="Picture 2" descr="http://static.flickr.com/3094/2571513247_9928c7e77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90" y="1738745"/>
            <a:ext cx="3785922" cy="1004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7579" y="2895600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8134" y="2271185"/>
            <a:ext cx="711015" cy="5334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1081" y="4206102"/>
            <a:ext cx="1049596" cy="78740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9149" y="3429000"/>
            <a:ext cx="711015" cy="5334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13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Methods should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 smtClean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they cannot be named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to name a method that creates annual incomes report, downloads updates from internet and scans the system for viruses?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CreateAnnualIncomesReportDownloadUpdatesAndScanForViruses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/>
              <a:t>is a nice name, right?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Methods that have multiple purposes (weak cohesion) are hard to be named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Need to be refactored instead of named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Purpose of All Methods</a:t>
            </a:r>
            <a:endParaRPr lang="en-US" dirty="0"/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9504" y="4323080"/>
            <a:ext cx="711015" cy="533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Use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consistent naming</a:t>
            </a:r>
            <a:r>
              <a:rPr lang="en-US" sz="3000" dirty="0" smtClean="0"/>
              <a:t> in the entire project</a:t>
            </a:r>
          </a:p>
          <a:p>
            <a:pPr lvl="1"/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LoadFile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r>
              <a:rPr lang="en-US" sz="2800" dirty="0" smtClean="0"/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LoadImageFromFile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r>
              <a:rPr lang="en-US" sz="2800" dirty="0" smtClean="0"/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LoadSettings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r>
              <a:rPr lang="en-US" sz="2800" dirty="0" smtClean="0"/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LoadFont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r>
              <a:rPr lang="en-US" sz="2800" dirty="0" smtClean="0"/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LoadLibrary</a:t>
            </a:r>
            <a:r>
              <a:rPr lang="en-US" sz="2800" dirty="0" smtClean="0"/>
              <a:t>, but not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ReadTextFile</a:t>
            </a:r>
          </a:p>
          <a:p>
            <a:r>
              <a:rPr lang="en-US" dirty="0" smtClean="0"/>
              <a:t>Use consistently the opposites at the same level of abstraction:</a:t>
            </a:r>
          </a:p>
          <a:p>
            <a:pPr lvl="1"/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LoadLibrary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UnloadLibrary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but not 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FreeHandle</a:t>
            </a:r>
          </a:p>
          <a:p>
            <a:pPr lvl="1"/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OpenFile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CloseFile</a:t>
            </a:r>
            <a:r>
              <a:rPr lang="en-US" dirty="0" smtClean="0"/>
              <a:t>, but not 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DeallocateResource</a:t>
            </a:r>
          </a:p>
          <a:p>
            <a:pPr lvl="1"/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GetName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SetName</a:t>
            </a:r>
            <a:r>
              <a:rPr lang="en-US" dirty="0" smtClean="0"/>
              <a:t>, but not 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AssignName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Consistency in Methods Naming</a:t>
            </a:r>
            <a:endParaRPr lang="en-US" sz="3800" dirty="0"/>
          </a:p>
        </p:txBody>
      </p:sp>
      <p:pic>
        <p:nvPicPr>
          <p:cNvPr id="150530" name="Picture 2" descr="http://thefullblog.files.wordpress.com/2008/01/consistency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000" y="3489971"/>
            <a:ext cx="1511012" cy="1133554"/>
          </a:xfrm>
          <a:prstGeom prst="rect">
            <a:avLst/>
          </a:prstGeom>
          <a:noFill/>
          <a:ln w="3175">
            <a:solidFill>
              <a:srgbClr val="D5F7EA"/>
            </a:solidFill>
          </a:ln>
        </p:spPr>
      </p:pic>
    </p:spTree>
    <p:extLst>
      <p:ext uri="{BB962C8B-B14F-4D97-AF65-F5344CB8AC3E}">
        <p14:creationId xmlns:p14="http://schemas.microsoft.com/office/powerpoint/2010/main" val="40938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long could be the name of a method?</a:t>
            </a:r>
          </a:p>
          <a:p>
            <a:pPr lvl="1"/>
            <a:r>
              <a:rPr lang="en-US" dirty="0" smtClean="0"/>
              <a:t>The name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 long as required</a:t>
            </a:r>
          </a:p>
          <a:p>
            <a:pPr lvl="1"/>
            <a:r>
              <a:rPr lang="en-US" dirty="0" smtClean="0"/>
              <a:t>Don't abbreviate</a:t>
            </a:r>
          </a:p>
          <a:p>
            <a:pPr lvl="1"/>
            <a:r>
              <a:rPr lang="en-US" dirty="0" smtClean="0"/>
              <a:t>Your IDE has autocomplete</a:t>
            </a:r>
          </a:p>
          <a:p>
            <a:r>
              <a:rPr lang="en-US" dirty="0" smtClean="0"/>
              <a:t>Examples (C#):</a:t>
            </a:r>
          </a:p>
          <a:p>
            <a:pPr lvl="1"/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LoadCustomerSupportNotificationService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CreateMonthlyAndAnnualIncomesReport</a:t>
            </a:r>
          </a:p>
          <a:p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Examples (JS/Java/PHP)</a:t>
            </a:r>
          </a:p>
          <a:p>
            <a:pPr lvl="1"/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loadCustomerSupportNotificationService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reateMonthlyAndAnnualIncomesReport</a:t>
            </a:r>
          </a:p>
          <a:p>
            <a:r>
              <a:rPr lang="en-US" dirty="0" smtClean="0"/>
              <a:t>Incorrect examples:</a:t>
            </a:r>
          </a:p>
          <a:p>
            <a:pPr lvl="1"/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LoadCustSuppSrvc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CreateMonthIncReport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Length of Method Names</a:t>
            </a:r>
            <a:endParaRPr lang="en-US" dirty="0"/>
          </a:p>
        </p:txBody>
      </p:sp>
      <p:pic>
        <p:nvPicPr>
          <p:cNvPr id="149506" name="Picture 2" descr="http://www.firstnationalservices.co.uk/images/rul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52" y="1676400"/>
            <a:ext cx="3671158" cy="1482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0412" y="3607279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2755" y="6019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Method parameters names</a:t>
            </a:r>
          </a:p>
          <a:p>
            <a:pPr lvl="1"/>
            <a:r>
              <a:rPr lang="en-US" dirty="0" smtClean="0"/>
              <a:t>Preferred form: [Noun] or [Adjective] + [Noun]</a:t>
            </a:r>
          </a:p>
          <a:p>
            <a:pPr lvl="1"/>
            <a:r>
              <a:rPr lang="en-US" dirty="0" smtClean="0"/>
              <a:t>Should be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 smtClean="0"/>
              <a:t>Should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 smtClean="0"/>
              <a:t>Unit of measure should be obvious</a:t>
            </a:r>
          </a:p>
          <a:p>
            <a:r>
              <a:rPr lang="en-US" dirty="0" smtClean="0"/>
              <a:t>Examples: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  <a:p>
            <a:r>
              <a:rPr lang="en-US" dirty="0" smtClean="0"/>
              <a:t>Incorrect examples: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Method Parameters (C#, Java, JS, PHP)</a:t>
            </a:r>
            <a:endParaRPr lang="en-US" dirty="0"/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766" y="2497532"/>
            <a:ext cx="2133044" cy="1081735"/>
          </a:xfrm>
          <a:prstGeom prst="roundRect">
            <a:avLst>
              <a:gd name="adj" fmla="val 4796"/>
            </a:avLst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6412" y="4343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652" y="5596466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1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7337" y="4714502"/>
            <a:ext cx="6960576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Naming Variables and Constants</a:t>
            </a:r>
            <a:endParaRPr lang="en-US" dirty="0"/>
          </a:p>
        </p:txBody>
      </p:sp>
      <p:pic>
        <p:nvPicPr>
          <p:cNvPr id="5" name="Picture 2" descr="Imagination.vg by sub.sit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92" y="1030884"/>
            <a:ext cx="7465655" cy="3424632"/>
          </a:xfrm>
          <a:prstGeom prst="roundRect">
            <a:avLst>
              <a:gd name="adj" fmla="val 1227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21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names</a:t>
            </a:r>
          </a:p>
          <a:p>
            <a:pPr lvl="1"/>
            <a:r>
              <a:rPr lang="en-US" dirty="0" smtClean="0"/>
              <a:t>Should be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 smtClean="0"/>
              <a:t>Preferred form: [Noun] or [Adjective] + [Noun]</a:t>
            </a:r>
          </a:p>
          <a:p>
            <a:pPr lvl="1"/>
            <a:r>
              <a:rPr lang="en-US" dirty="0" smtClean="0"/>
              <a:t>Should explain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r>
              <a:rPr lang="en-US" dirty="0" smtClean="0"/>
              <a:t>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variable</a:t>
            </a:r>
          </a:p>
          <a:p>
            <a:pPr lvl="2"/>
            <a:r>
              <a:rPr lang="en-US" dirty="0" smtClean="0"/>
              <a:t>If you can't find good name for a variable check if it has a single purpose</a:t>
            </a:r>
          </a:p>
          <a:p>
            <a:pPr lvl="2"/>
            <a:r>
              <a:rPr lang="en-US" dirty="0" smtClean="0"/>
              <a:t>Exception: variables with very small scope, e.g. the index variable in a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-lines long for-loop</a:t>
            </a:r>
          </a:p>
          <a:p>
            <a:pPr lvl="1"/>
            <a:r>
              <a:rPr lang="en-US" dirty="0" smtClean="0"/>
              <a:t>Names should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consistent</a:t>
            </a:r>
            <a:r>
              <a:rPr lang="en-US" dirty="0" smtClean="0"/>
              <a:t>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pic>
        <p:nvPicPr>
          <p:cNvPr id="147458" name="Picture 2" descr="http://www.highlygiftedmagnet.com/Images/mathEqua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42" y="1257300"/>
            <a:ext cx="3961368" cy="1104900"/>
          </a:xfrm>
          <a:prstGeom prst="roundRect">
            <a:avLst>
              <a:gd name="adj" fmla="val 1149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51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 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maxSpeed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startIndex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endIndex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charsCount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configSettingsXml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dbConnection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createUserSqlCommand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foo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bar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moveMargin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MAXSpeed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_firtName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__temp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firstNameMiddleNameAndLastName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 – Example</a:t>
            </a:r>
            <a:endParaRPr lang="en-US" dirty="0"/>
          </a:p>
        </p:txBody>
      </p:sp>
      <p:pic>
        <p:nvPicPr>
          <p:cNvPr id="146434" name="Picture 2" descr="http://coserosse.net/c/wp-content/uploads/2009/05/mat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457" y="952501"/>
            <a:ext cx="3250353" cy="672123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14" y="19050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8369" y="45720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name should address the problem we solve, not to the means used to solve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Prefer nouns from the business domain to computer science terms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accounts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customers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customerAddress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accountHolder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paymentPlan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vipPlayer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paymentsPriorityQueue</a:t>
            </a:r>
            <a:r>
              <a:rPr lang="en-US" noProof="1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playersArray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accountsLinkedList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customersHashtable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Naming Variables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54" y="3962400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8426" y="56388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Give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boolean</a:t>
            </a:r>
            <a:r>
              <a:rPr lang="en-US" dirty="0" smtClean="0"/>
              <a:t> variables names that imply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positive boolean variable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hasPendingPayment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customerFound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br>
              <a:rPr lang="en-US" noProof="1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validAddress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positiveBalance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isPrime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Incorrect examples: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notFound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findCustomerById</a:t>
            </a:r>
            <a:r>
              <a:rPr lang="en-US" noProof="1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player</a:t>
            </a:r>
            <a:r>
              <a:rPr lang="en-US" noProof="1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</a:rPr>
              <a:t/>
            </a:r>
            <a:br>
              <a:rPr lang="en-US" noProof="1" smtClean="0">
                <a:solidFill>
                  <a:srgbClr val="FB816D"/>
                </a:solidFill>
              </a:rPr>
            </a:b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programStop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run</a:t>
            </a:r>
            <a:r>
              <a:rPr lang="en-US" noProof="1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noProof="1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isUnsuccessfull</a:t>
            </a:r>
            <a:endParaRPr lang="en-US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Boolean Variables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418012" y="2578269"/>
            <a:ext cx="4672383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(!notFound</a:t>
            </a: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… 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2130" y="397933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8124" y="5853545"/>
            <a:ext cx="831056" cy="623455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9883" y="2578269"/>
            <a:ext cx="660228" cy="4953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4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Always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English is the only language that all software developers speak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abbreviations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scrpCnt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scriptsCount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Avoid hard-to-pronounce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dtbgRegExPtrn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vs.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dateTimeBulgarianRegExPattern</a:t>
            </a:r>
            <a:endParaRPr lang="en-US" dirty="0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Naming Guidelines</a:t>
            </a:r>
            <a:endParaRPr lang="en-US" dirty="0"/>
          </a:p>
        </p:txBody>
      </p:sp>
      <p:pic>
        <p:nvPicPr>
          <p:cNvPr id="166914" name="Picture 2" descr="http://economiccrisis.us/wp-content/uploads/recommenda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060" y="5181600"/>
            <a:ext cx="1787537" cy="121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2398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Naming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a convention, e.g. [Noun] + 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ticketsCount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customersCount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a convention, e.g. [Noun] + '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n-US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blogParseState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threadState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Variables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small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 and span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loop counters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Short names can be used, e.g.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Special Variables</a:t>
            </a:r>
            <a:endParaRPr lang="en-US" dirty="0"/>
          </a:p>
        </p:txBody>
      </p:sp>
      <p:pic>
        <p:nvPicPr>
          <p:cNvPr id="144386" name="Picture 2" descr="http://missruseksmathwebsite.com/images/SlopeFormula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905000"/>
            <a:ext cx="2945633" cy="74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25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really think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temporary</a:t>
            </a:r>
            <a:r>
              <a:rPr lang="en-US" dirty="0" smtClean="0"/>
              <a:t> variables exist?</a:t>
            </a:r>
          </a:p>
          <a:p>
            <a:pPr lvl="1"/>
            <a:r>
              <a:rPr lang="en-US" dirty="0" smtClean="0"/>
              <a:t>All variables in the program are temporary because are used temporary only during the program execution?</a:t>
            </a:r>
          </a:p>
          <a:p>
            <a:r>
              <a:rPr lang="en-US" dirty="0" smtClean="0"/>
              <a:t>Temporary variables can always be named better than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Temporary Variables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4648200"/>
            <a:ext cx="4773956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Swap a[i] and a[j]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temp = a[i];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a[i] = a[j];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a[j] = temp;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03854" y="4648200"/>
            <a:ext cx="4773956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Swap a[i] and a[j]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oldValue = a[i];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a[i] = a[j];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a[j] = oldValue;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789692" y="5305427"/>
            <a:ext cx="634835" cy="266699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6925" y="4677186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8012" y="4753386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0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How long could be the name of a variable?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Depends on the variable scope and live time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More "famous" variables should have longer and more descriptive name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Acceptable naming examples:</a:t>
            </a:r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Unacceptable naming examples: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Length of Variable Names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228" y="3733801"/>
            <a:ext cx="5992839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i=0; i&lt;users.Length; i++)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 % 2 == 0)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users[i].Weight;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59361" y="3733801"/>
            <a:ext cx="4469236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lastName;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59361" y="5486401"/>
            <a:ext cx="4469236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Student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i;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228" y="5486401"/>
            <a:ext cx="5992839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flag { get; set;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55626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250" y="5562600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810000"/>
            <a:ext cx="840804" cy="630768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250" y="3810000"/>
            <a:ext cx="840804" cy="630768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4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Use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Use meaningful names that describe their value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Examples: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000" dirty="0" smtClean="0"/>
              <a:t>Incorrect examples: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Constants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801" y="2929869"/>
            <a:ext cx="10614435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ReadBufferSize =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8192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DefaultFontSizeInPixels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16;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readonly PageSize DefaultPageSize = PageSize.A4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5606" y="4674348"/>
            <a:ext cx="10614435" cy="161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512; // Max what? Apples or Oranges?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Buf256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256; // What about BUF256 = 1024?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string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Greater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"&amp;gt;"; //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GreaterHtmlEntity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int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FontSize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16; // 16pt or 16px?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const PageSize </a:t>
            </a:r>
            <a:r>
              <a:rPr lang="fr-FR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PAGE_SIZE </a:t>
            </a:r>
            <a:r>
              <a:rPr lang="fr-FR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PageSize.A4; // </a:t>
            </a:r>
            <a:r>
              <a:rPr lang="fr-FR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PascalCaseConvention!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0290" name="Picture 2" descr="http://fpmath.com/images/pi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2" y="2019300"/>
            <a:ext cx="1268628" cy="876300"/>
          </a:xfrm>
          <a:prstGeom prst="rect">
            <a:avLst/>
          </a:prstGeom>
          <a:noFill/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1131" y="3040883"/>
            <a:ext cx="1015734" cy="7620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4584" y="5077266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Use </a:t>
            </a:r>
            <a:r>
              <a:rPr lang="en-US" sz="29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CAPITAL_LETTERS</a:t>
            </a:r>
            <a:r>
              <a:rPr lang="en-US" sz="3000" dirty="0" smtClean="0"/>
              <a:t> for JavaScript </a:t>
            </a:r>
            <a:r>
              <a:rPr lang="en-US" sz="3000" dirty="0" smtClean="0"/>
              <a:t>/ Java </a:t>
            </a:r>
            <a:r>
              <a:rPr lang="en-US" sz="3000" dirty="0" smtClean="0"/>
              <a:t>/ PHP constants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Use meaningful names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 smtClean="0"/>
              <a:t>Constants should describe their value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 smtClean="0"/>
              <a:t>Examples: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US" sz="3000" dirty="0" smtClean="0"/>
              <a:t>Incorrect examples: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Naming Constants </a:t>
            </a:r>
            <a:r>
              <a:rPr lang="en-US" dirty="0" smtClean="0"/>
              <a:t>in JavaScript</a:t>
            </a:r>
            <a:r>
              <a:rPr lang="en-US" dirty="0" smtClean="0"/>
              <a:t>, Java, PHP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802" y="3479640"/>
            <a:ext cx="10614435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READ_BUFFER_SIZE = 8192;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PageSize DEFAULT_PAGE_SIZE = PageSize.A4;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FONT_SIZE_IN_POINTS = 16;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1801" y="5265382"/>
            <a:ext cx="10614435" cy="100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NAME = "BMW"; // What name? 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name</a:t>
            </a: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BufSize = 256; // Use CAPITALS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 int font_size_pixels = 16; // </a:t>
            </a:r>
            <a:r>
              <a:rPr lang="en-US" sz="18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CAPITALS</a:t>
            </a:r>
            <a:endParaRPr lang="en-US" sz="18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0290" name="Picture 2" descr="http://fpmath.com/images/pi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4" y="1718670"/>
            <a:ext cx="1924484" cy="1329330"/>
          </a:xfrm>
          <a:prstGeom prst="rect">
            <a:avLst/>
          </a:prstGeom>
          <a:noFill/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8254" y="5425696"/>
            <a:ext cx="914162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3667470"/>
            <a:ext cx="840804" cy="630768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0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8" y="1219200"/>
            <a:ext cx="6703854" cy="3339308"/>
          </a:xfrm>
          <a:prstGeom prst="roundRect">
            <a:avLst>
              <a:gd name="adj" fmla="val 528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586" y="5254600"/>
            <a:ext cx="10414077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Other Naming Guidelines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 to Avoid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10971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Don't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numbers</a:t>
            </a:r>
            <a:r>
              <a:rPr lang="en-US" dirty="0" smtClean="0"/>
              <a:t> in the identifiers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PrintReport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PrintReport2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What is the difference?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Exceptions: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When the number is part of the name itself,</a:t>
            </a:r>
            <a:br>
              <a:rPr lang="en-US" dirty="0" smtClean="0"/>
            </a:br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RS232Port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COM3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Win32ApiFunctions</a:t>
            </a:r>
            <a:endParaRPr lang="en-US" dirty="0" smtClean="0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Don't use Cyrillic or letters from other alphabet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FindСтудентByName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DisplayΩ2Protein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139270" name="Picture 6" descr="http://www.impactmedialtd.co.uk/images/stop-sig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905000"/>
            <a:ext cx="2561383" cy="1914525"/>
          </a:xfrm>
          <a:prstGeom prst="rect">
            <a:avLst/>
          </a:prstGeom>
          <a:noFill/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9340" y="4374186"/>
            <a:ext cx="945525" cy="70933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6615" y="5767056"/>
            <a:ext cx="850973" cy="63839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Never Give Misleading Name!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638800"/>
          </a:xfrm>
        </p:spPr>
        <p:txBody>
          <a:bodyPr/>
          <a:lstStyle/>
          <a:p>
            <a:r>
              <a:rPr lang="en-US" dirty="0" smtClean="0"/>
              <a:t>Giving a misleading name is even worse than giving a totally unclear name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Consider a method that calculates the sum of all elements in an array</a:t>
            </a:r>
          </a:p>
          <a:p>
            <a:pPr lvl="1"/>
            <a:r>
              <a:rPr lang="en-US" noProof="1" smtClean="0"/>
              <a:t>Good names: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CalculateSum</a:t>
            </a:r>
          </a:p>
          <a:p>
            <a:pPr lvl="1"/>
            <a:r>
              <a:rPr lang="en-US" dirty="0" smtClean="0"/>
              <a:t>Bad names: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CalculateAverage</a:t>
            </a:r>
            <a:r>
              <a:rPr lang="en-US" noProof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noProof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 smtClean="0"/>
              <a:t>or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Max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CheckForNegativeNumber</a:t>
            </a:r>
            <a:r>
              <a:rPr lang="en-US" dirty="0" smtClean="0"/>
              <a:t>?</a:t>
            </a:r>
          </a:p>
          <a:p>
            <a:pPr lvl="1"/>
            <a:r>
              <a:rPr lang="en-US" noProof="1" smtClean="0"/>
              <a:t>It's crazy, but be careful with "</a:t>
            </a:r>
            <a:r>
              <a:rPr lang="en-US" noProof="1" smtClean="0"/>
              <a:t>copy-paste-driven-development"</a:t>
            </a:r>
            <a:endParaRPr lang="en-US" noProof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4038600"/>
            <a:ext cx="804516" cy="60354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237" y="5181600"/>
            <a:ext cx="724066" cy="543191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4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Wrong with This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8655" y="924390"/>
            <a:ext cx="11071516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FileStream fs = new FileStream(FILE_NAME, FileMode.CreateNew);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the writer for 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BinaryWriter w = new BinaryWriter(fs);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Write data to Test.data.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11; i++)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w.Write( (int) i);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w.Close();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fs.Close();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the reader for 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 = new FileStream(FILE_NAME, FileMode.Open, FileAccess.Read);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BinaryReader r = new BinaryReader(fs);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Read data from Test.data.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11; i++)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Console.WriteLine(r.ReadInt32());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r.Close();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fs.Close();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7093" y="6115050"/>
            <a:ext cx="8760719" cy="36933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Source: </a:t>
            </a:r>
            <a:r>
              <a:rPr lang="en-US" sz="1800" b="1" dirty="0" smtClean="0">
                <a:hlinkClick r:id="rId2"/>
              </a:rPr>
              <a:t>http://msdn.microsoft.com/en-us/library/36b93480.aspx</a:t>
            </a:r>
            <a:r>
              <a:rPr lang="en-US" sz="1800" b="1" dirty="0" smtClean="0"/>
              <a:t> </a:t>
            </a:r>
            <a:endParaRPr lang="en-US" sz="1800" b="1" dirty="0"/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9612" y="1295400"/>
            <a:ext cx="1629238" cy="1222247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14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http://softuni.bg/courses/high-quality-code/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Naming Identifiers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Always prefer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names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Names should answer these questions: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does this class do? What is the intent of this variable? What is this variable / class used for?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FactorialCalculator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studentsCount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configFileName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CreateReport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examples: 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k2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k3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junk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f33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KJJ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button1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variable</a:t>
            </a:r>
            <a:r>
              <a:rPr lang="en-US" dirty="0" smtClean="0">
                <a:solidFill>
                  <a:srgbClr val="FB816D"/>
                </a:solidFill>
              </a:rPr>
              <a:t>,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temp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temp_var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something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someValue</a:t>
            </a:r>
            <a:endParaRPr lang="en-US" noProof="1" smtClean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Meaningful Names</a:t>
            </a:r>
            <a:endParaRPr lang="en-US" dirty="0"/>
          </a:p>
        </p:txBody>
      </p:sp>
      <p:pic>
        <p:nvPicPr>
          <p:cNvPr id="165890" name="Picture 2" descr="http://www.inspirationstones.com/grfx/photos/riverston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835" y="1118755"/>
            <a:ext cx="1686122" cy="862446"/>
          </a:xfrm>
          <a:prstGeom prst="roundRect">
            <a:avLst>
              <a:gd name="adj" fmla="val 7457"/>
            </a:avLst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5517" y="3312721"/>
            <a:ext cx="1044755" cy="78377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090" y="4876800"/>
            <a:ext cx="866014" cy="64968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50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Whether a name is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3000" dirty="0" smtClean="0"/>
              <a:t> or not depends on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context </a:t>
            </a:r>
            <a:r>
              <a:rPr lang="en-US" sz="3000" dirty="0" smtClean="0"/>
              <a:t>(its enclosing type)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Examples of meaningful names:</a:t>
            </a:r>
          </a:p>
          <a:p>
            <a:pPr lvl="1">
              <a:lnSpc>
                <a:spcPct val="100000"/>
              </a:lnSpc>
            </a:pPr>
            <a:r>
              <a:rPr lang="en-US" sz="28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Generate()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 in the class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LabyrinthGenerator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Find(string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fileName)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in the class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FileFinder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Deposit(decimal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amount)</a:t>
            </a:r>
            <a:r>
              <a:rPr lang="en-US" sz="28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in the class </a:t>
            </a:r>
            <a:r>
              <a:rPr lang="en-US" sz="28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Account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Examples of meaningless names: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Generate()</a:t>
            </a:r>
            <a:r>
              <a:rPr lang="en-US" sz="2800" dirty="0" smtClean="0">
                <a:solidFill>
                  <a:srgbClr val="FB816D"/>
                </a:solidFill>
              </a:rPr>
              <a:t> </a:t>
            </a:r>
            <a:r>
              <a:rPr lang="en-US" sz="2800" dirty="0" smtClean="0"/>
              <a:t>in the class </a:t>
            </a:r>
            <a:r>
              <a:rPr lang="en-US" sz="2800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</a:t>
            </a:r>
          </a:p>
          <a:p>
            <a:pPr lvl="1">
              <a:lnSpc>
                <a:spcPct val="100000"/>
              </a:lnSpc>
            </a:pPr>
            <a:r>
              <a:rPr lang="en-US" sz="2800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Find(string</a:t>
            </a:r>
            <a:r>
              <a:rPr lang="en-US" sz="2800" noProof="1" smtClean="0">
                <a:solidFill>
                  <a:srgbClr val="FB816D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dirty="0" smtClean="0">
                <a:solidFill>
                  <a:srgbClr val="FB816D"/>
                </a:solidFill>
              </a:rPr>
              <a:t> </a:t>
            </a:r>
            <a:r>
              <a:rPr lang="en-US" sz="2800" dirty="0"/>
              <a:t>in </a:t>
            </a:r>
            <a:r>
              <a:rPr lang="en-US" sz="2800" dirty="0" smtClean="0"/>
              <a:t>the class </a:t>
            </a:r>
            <a:r>
              <a:rPr lang="en-US" sz="2800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Names Should Be Meaningful in Their Context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2289" y="2286001"/>
            <a:ext cx="1044755" cy="78377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6673" y="5257800"/>
            <a:ext cx="1052671" cy="7897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Junior developers often use “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fake</a:t>
            </a:r>
            <a:r>
              <a:rPr lang="en-US" dirty="0" smtClean="0"/>
              <a:t>” meaningful names that are in fact meaningless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Bad naming examples: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Topic6Exercise12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LoopsExercise12</a:t>
            </a:r>
            <a:r>
              <a:rPr lang="en-US" dirty="0" smtClean="0">
                <a:solidFill>
                  <a:srgbClr val="FB816D"/>
                </a:solidFill>
              </a:rPr>
              <a:t>,</a:t>
            </a:r>
            <a:r>
              <a:rPr lang="en-US" dirty="0" smtClean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Problem7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OOPLecture_LastExercise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Yes, </a:t>
            </a:r>
            <a:r>
              <a:rPr lang="en-US" dirty="0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Topic6Exercise12</a:t>
            </a:r>
            <a:r>
              <a:rPr lang="en-US" dirty="0" smtClean="0">
                <a:solidFill>
                  <a:srgbClr val="FB816D"/>
                </a:solidFill>
              </a:rPr>
              <a:t> </a:t>
            </a:r>
            <a:r>
              <a:rPr lang="en-US" dirty="0" smtClean="0"/>
              <a:t>indicates that this is solution to exercise 12, but what is it about?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Sum of numbers or Tetris game?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Better naming: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MaximalNumbersSubsequence</a:t>
            </a:r>
            <a:endParaRPr lang="en-US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Fake Meaningful Names</a:t>
            </a:r>
            <a:endParaRPr lang="en-US" dirty="0"/>
          </a:p>
        </p:txBody>
      </p:sp>
      <p:pic>
        <p:nvPicPr>
          <p:cNvPr id="164866" name="Picture 2" descr="http://www.liverpoolmuseums.org.uk/nof/nilefile/images/hieroglyp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51" y="5105400"/>
            <a:ext cx="3047206" cy="141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019" y="53340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035" y="2220191"/>
            <a:ext cx="975496" cy="975496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1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430200"/>
          </a:xfrm>
        </p:spPr>
        <p:txBody>
          <a:bodyPr>
            <a:normAutofit fontScale="90000"/>
          </a:bodyPr>
          <a:lstStyle/>
          <a:p>
            <a:pPr>
              <a:lnSpc>
                <a:spcPts val="5400"/>
              </a:lnSpc>
            </a:pPr>
            <a:r>
              <a:rPr lang="en-US" dirty="0" smtClean="0"/>
              <a:t>Naming Classes, Types and Application Components</a:t>
            </a:r>
            <a:endParaRPr lang="en-US" dirty="0"/>
          </a:p>
        </p:txBody>
      </p:sp>
      <p:pic>
        <p:nvPicPr>
          <p:cNvPr id="4" name="Picture 1" descr="C:\Trash\objec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254374"/>
            <a:ext cx="5569904" cy="3165226"/>
          </a:xfrm>
          <a:prstGeom prst="roundRect">
            <a:avLst>
              <a:gd name="adj" fmla="val 6108"/>
            </a:avLst>
          </a:prstGeom>
          <a:noFill/>
        </p:spPr>
      </p:pic>
      <p:sp>
        <p:nvSpPr>
          <p:cNvPr id="3" name="TextBox 2"/>
          <p:cNvSpPr txBox="1"/>
          <p:nvPr/>
        </p:nvSpPr>
        <p:spPr>
          <a:xfrm rot="21039742">
            <a:off x="4198523" y="3423429"/>
            <a:ext cx="4473840" cy="563540"/>
          </a:xfrm>
          <a:prstGeom prst="rect">
            <a:avLst/>
          </a:prstGeom>
          <a:noFill/>
        </p:spPr>
        <p:txBody>
          <a:bodyPr wrap="none" rtlCol="0">
            <a:prstTxWarp prst="textChevronInverted">
              <a:avLst/>
            </a:prstTxWarp>
            <a:spAutoFit/>
          </a:bodyPr>
          <a:lstStyle/>
          <a:p>
            <a:r>
              <a:rPr lang="en-US" sz="2800" b="1" dirty="0" smtClean="0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80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Classes and Types</a:t>
            </a:r>
            <a:endParaRPr lang="en-US" sz="2800" b="1" dirty="0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rgbClr val="FFFFFF">
                  <a:alpha val="80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Naming types (classes, structures, etc.)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Use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character casing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In C#, JavaScript, Java, PHP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RecursiveFactorialCalculator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TreeSet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</a:t>
            </a:r>
            <a:br>
              <a:rPr lang="en-US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XmlDocument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Color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TreeNode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InvalidTransactionException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MainForm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dirty="0" smtClean="0"/>
              <a:t>Incorrect examples: 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recursiveFactorialCalculator</a:t>
            </a:r>
            <a:r>
              <a:rPr lang="en-US" dirty="0" smtClean="0">
                <a:solidFill>
                  <a:srgbClr val="FB816D"/>
                </a:solidFill>
              </a:rPr>
              <a:t>,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recursive_factorial_calculator</a:t>
            </a:r>
            <a:r>
              <a:rPr lang="en-US" dirty="0" smtClean="0">
                <a:solidFill>
                  <a:srgbClr val="FB816D"/>
                </a:solidFill>
              </a:rPr>
              <a:t>,  </a:t>
            </a:r>
            <a:r>
              <a:rPr lang="en-US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RECURSIVE_FACTORIAL_CALCULATOR</a:t>
            </a:r>
            <a:endParaRPr lang="en-US" dirty="0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Classes and Types</a:t>
            </a:r>
            <a:endParaRPr lang="en-US" dirty="0"/>
          </a:p>
        </p:txBody>
      </p:sp>
      <p:pic>
        <p:nvPicPr>
          <p:cNvPr id="5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7" y="3505200"/>
            <a:ext cx="1218881" cy="9144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0251" y="5410200"/>
            <a:ext cx="1228117" cy="92132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2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2262</Words>
  <Application>Microsoft Office PowerPoint</Application>
  <PresentationFormat>Custom</PresentationFormat>
  <Paragraphs>468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Wingdings</vt:lpstr>
      <vt:lpstr>Wingdings 2</vt:lpstr>
      <vt:lpstr>SoftUni 16x9</vt:lpstr>
      <vt:lpstr>Naming Identifiers</vt:lpstr>
      <vt:lpstr>Table of Contents</vt:lpstr>
      <vt:lpstr>General Naming Guidelines</vt:lpstr>
      <vt:lpstr>General Naming Guidelines</vt:lpstr>
      <vt:lpstr>Use Meaningful Names</vt:lpstr>
      <vt:lpstr>Names Should Be Meaningful in Their Context</vt:lpstr>
      <vt:lpstr>Fake Meaningful Names</vt:lpstr>
      <vt:lpstr>Naming Classes, Types and Application Components</vt:lpstr>
      <vt:lpstr>Naming Classes and Types</vt:lpstr>
      <vt:lpstr>Naming Classes and Structures in  C#, JavaScript, Java and PHP</vt:lpstr>
      <vt:lpstr>Naming Interfaces in C#</vt:lpstr>
      <vt:lpstr>Naming Interfaces in Java</vt:lpstr>
      <vt:lpstr>Naming Interfaces in PHP</vt:lpstr>
      <vt:lpstr>Naming Enumerations in C# </vt:lpstr>
      <vt:lpstr>Naming Enumerations in Java and JS</vt:lpstr>
      <vt:lpstr>Naming Special Classes C#</vt:lpstr>
      <vt:lpstr>Naming Special Classes C# (2)</vt:lpstr>
      <vt:lpstr>The Length of Class Names</vt:lpstr>
      <vt:lpstr>Naming Namespaces in C# and PHP</vt:lpstr>
      <vt:lpstr>Naming Java Packages / JS Namespaces</vt:lpstr>
      <vt:lpstr>Naming Project Folders</vt:lpstr>
      <vt:lpstr>Naming Files in C#, Java and PHP</vt:lpstr>
      <vt:lpstr>Naming Files in JavaScript</vt:lpstr>
      <vt:lpstr>Naming .NET Assemblies</vt:lpstr>
      <vt:lpstr>Naming JAR Files in Java</vt:lpstr>
      <vt:lpstr>Naming Applications</vt:lpstr>
      <vt:lpstr>Naming Methods/Functions and Parameters</vt:lpstr>
      <vt:lpstr>Naming Methods</vt:lpstr>
      <vt:lpstr>Naming Methods (2)</vt:lpstr>
      <vt:lpstr>Methods Returning a Value</vt:lpstr>
      <vt:lpstr>Single Purpose of All Methods</vt:lpstr>
      <vt:lpstr>Consistency in Methods Naming</vt:lpstr>
      <vt:lpstr>The Length of Method Names</vt:lpstr>
      <vt:lpstr>Naming Method Parameters (C#, Java, JS, PHP)</vt:lpstr>
      <vt:lpstr>Naming Variables and Constants</vt:lpstr>
      <vt:lpstr>Naming Variables</vt:lpstr>
      <vt:lpstr>Naming Variables – Example</vt:lpstr>
      <vt:lpstr>More about Naming Variables</vt:lpstr>
      <vt:lpstr>Naming Boolean Variables</vt:lpstr>
      <vt:lpstr>Naming Special Variables</vt:lpstr>
      <vt:lpstr>Temporary Variables</vt:lpstr>
      <vt:lpstr>The Length of Variable Names</vt:lpstr>
      <vt:lpstr>Naming Constants in C#</vt:lpstr>
      <vt:lpstr>Naming Constants in JavaScript, Java, PHP</vt:lpstr>
      <vt:lpstr>Other Naming Guidelines </vt:lpstr>
      <vt:lpstr>Names to Avoid</vt:lpstr>
      <vt:lpstr>Never Give Misleading Name!</vt:lpstr>
      <vt:lpstr>What's Wrong with This Code?</vt:lpstr>
      <vt:lpstr>Naming Identifiers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Naming Identifiers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2014-09-26T12:59:08Z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